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8" r:id="rId4"/>
    <p:sldId id="264" r:id="rId5"/>
    <p:sldId id="265" r:id="rId6"/>
    <p:sldId id="267" r:id="rId7"/>
    <p:sldId id="260" r:id="rId8"/>
    <p:sldId id="261" r:id="rId9"/>
    <p:sldId id="262" r:id="rId10"/>
    <p:sldId id="257" r:id="rId11"/>
    <p:sldId id="266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3B7C"/>
    <a:srgbClr val="373B7D"/>
    <a:srgbClr val="32257D"/>
    <a:srgbClr val="2C1B5B"/>
    <a:srgbClr val="401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 anchorCtr="0"/>
          <a:lstStyle/>
          <a:p>
            <a:pPr>
              <a:defRPr/>
            </a:pPr>
            <a:r>
              <a:rPr lang="ru-RU" sz="1400" dirty="0" smtClean="0"/>
              <a:t>Эффективность закупок на ПИР и инженерные изыскания</a:t>
            </a:r>
            <a:endParaRPr lang="ru-RU" sz="1400" dirty="0"/>
          </a:p>
        </c:rich>
      </c:tx>
      <c:layout>
        <c:manualLayout>
          <c:xMode val="edge"/>
          <c:yMode val="edge"/>
          <c:x val="0.20011108960809496"/>
          <c:y val="5.348794667847676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9248840769903762"/>
          <c:y val="0.24537037037037038"/>
          <c:w val="0.48806714785651795"/>
          <c:h val="0.5783198454359871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Резюме!$C$3</c:f>
              <c:strCache>
                <c:ptCount val="1"/>
                <c:pt idx="0">
                  <c:v>Проектно-изыскательские работы</c:v>
                </c:pt>
              </c:strCache>
            </c:strRef>
          </c:tx>
          <c:spPr>
            <a:solidFill>
              <a:srgbClr val="373B7D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Резюме!$B$4:$B$6</c:f>
              <c:strCache>
                <c:ptCount val="3"/>
                <c:pt idx="0">
                  <c:v>Уменьшение суммы контрактов, %</c:v>
                </c:pt>
                <c:pt idx="1">
                  <c:v>Среднее количество участников</c:v>
                </c:pt>
                <c:pt idx="2">
                  <c:v>Количество закупок у единственного поставщика, %</c:v>
                </c:pt>
              </c:strCache>
            </c:strRef>
          </c:cat>
          <c:val>
            <c:numRef>
              <c:f>Резюме!$C$4:$C$6</c:f>
              <c:numCache>
                <c:formatCode>General</c:formatCode>
                <c:ptCount val="3"/>
                <c:pt idx="0">
                  <c:v>6.07</c:v>
                </c:pt>
                <c:pt idx="1">
                  <c:v>2.4</c:v>
                </c:pt>
                <c:pt idx="2">
                  <c:v>14.8</c:v>
                </c:pt>
              </c:numCache>
            </c:numRef>
          </c:val>
        </c:ser>
        <c:ser>
          <c:idx val="1"/>
          <c:order val="1"/>
          <c:tx>
            <c:strRef>
              <c:f>Резюме!$D$3</c:f>
              <c:strCache>
                <c:ptCount val="1"/>
                <c:pt idx="0">
                  <c:v>Инженерные изыскания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Резюме!$B$4:$B$6</c:f>
              <c:strCache>
                <c:ptCount val="3"/>
                <c:pt idx="0">
                  <c:v>Уменьшение суммы контрактов, %</c:v>
                </c:pt>
                <c:pt idx="1">
                  <c:v>Среднее количество участников</c:v>
                </c:pt>
                <c:pt idx="2">
                  <c:v>Количество закупок у единственного поставщика, %</c:v>
                </c:pt>
              </c:strCache>
            </c:strRef>
          </c:cat>
          <c:val>
            <c:numRef>
              <c:f>Резюме!$D$4:$D$6</c:f>
              <c:numCache>
                <c:formatCode>General</c:formatCode>
                <c:ptCount val="3"/>
                <c:pt idx="0">
                  <c:v>17.68</c:v>
                </c:pt>
                <c:pt idx="1">
                  <c:v>5</c:v>
                </c:pt>
                <c:pt idx="2">
                  <c:v>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431104"/>
        <c:axId val="70432640"/>
      </c:barChart>
      <c:catAx>
        <c:axId val="70431104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70432640"/>
        <c:crosses val="autoZero"/>
        <c:auto val="1"/>
        <c:lblAlgn val="ctr"/>
        <c:lblOffset val="100"/>
        <c:noMultiLvlLbl val="0"/>
      </c:catAx>
      <c:valAx>
        <c:axId val="7043264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0"/>
        <c:majorTickMark val="out"/>
        <c:minorTickMark val="none"/>
        <c:tickLblPos val="nextTo"/>
        <c:crossAx val="70431104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/>
            </a:pPr>
            <a:endParaRPr lang="ru-RU"/>
          </a:p>
        </c:txPr>
      </c:legendEntry>
      <c:layout>
        <c:manualLayout>
          <c:xMode val="edge"/>
          <c:yMode val="edge"/>
          <c:x val="0.12516757691447358"/>
          <c:y val="0.86308466552325047"/>
          <c:w val="0.63969882975965631"/>
          <c:h val="9.4915159338556737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CA7333-4247-4130-977F-0C381CCC225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20EDBC1-7908-4A66-8EDC-06198AAC0CFD}">
      <dgm:prSet phldrT="[Текст]" custT="1"/>
      <dgm:spPr>
        <a:solidFill>
          <a:srgbClr val="373B7C"/>
        </a:solidFill>
      </dgm:spPr>
      <dgm:t>
        <a:bodyPr/>
        <a:lstStyle/>
        <a:p>
          <a:r>
            <a:rPr lang="ru-RU" sz="1200" b="1" dirty="0" smtClean="0"/>
            <a:t>Согласование с Минстроем РФ, </a:t>
          </a:r>
        </a:p>
        <a:p>
          <a:r>
            <a:rPr lang="ru-RU" sz="1200" b="1" dirty="0" smtClean="0"/>
            <a:t>ТК 465 «Строительство»</a:t>
          </a:r>
        </a:p>
        <a:p>
          <a:r>
            <a:rPr lang="ru-RU" sz="1200" b="1" dirty="0" smtClean="0"/>
            <a:t>Июль – сентябрь 2015 г.</a:t>
          </a:r>
          <a:endParaRPr lang="ru-RU" sz="1200" b="1" dirty="0"/>
        </a:p>
      </dgm:t>
    </dgm:pt>
    <dgm:pt modelId="{529BCE45-3760-490D-932D-D8BEB67B4EBF}" type="parTrans" cxnId="{AED840E4-0515-4EED-A1B5-81B724583735}">
      <dgm:prSet/>
      <dgm:spPr/>
      <dgm:t>
        <a:bodyPr/>
        <a:lstStyle/>
        <a:p>
          <a:endParaRPr lang="ru-RU"/>
        </a:p>
      </dgm:t>
    </dgm:pt>
    <dgm:pt modelId="{A810860E-0A5B-4718-8445-DB9D96011F63}" type="sibTrans" cxnId="{AED840E4-0515-4EED-A1B5-81B724583735}">
      <dgm:prSet/>
      <dgm:spPr/>
      <dgm:t>
        <a:bodyPr/>
        <a:lstStyle/>
        <a:p>
          <a:endParaRPr lang="ru-RU"/>
        </a:p>
      </dgm:t>
    </dgm:pt>
    <dgm:pt modelId="{22C68164-35CA-4DDD-8E16-E074735A05B0}">
      <dgm:prSet phldrT="[Текст]" custT="1"/>
      <dgm:spPr>
        <a:solidFill>
          <a:srgbClr val="373B7C">
            <a:alpha val="85098"/>
          </a:srgbClr>
        </a:solidFill>
      </dgm:spPr>
      <dgm:t>
        <a:bodyPr/>
        <a:lstStyle/>
        <a:p>
          <a:r>
            <a:rPr lang="ru-RU" sz="1200" b="1" dirty="0" smtClean="0"/>
            <a:t>Уведомление  в Росстандарт о начале разработки Стандарта</a:t>
          </a:r>
        </a:p>
        <a:p>
          <a:r>
            <a:rPr lang="ru-RU" sz="1200" b="1" dirty="0" smtClean="0"/>
            <a:t>Октябрь 2015</a:t>
          </a:r>
          <a:endParaRPr lang="ru-RU" sz="1200" b="1" dirty="0"/>
        </a:p>
      </dgm:t>
    </dgm:pt>
    <dgm:pt modelId="{8C5F204D-F1D4-449E-88CB-6B8AC523D3F4}" type="parTrans" cxnId="{FA668E90-6503-4F33-BADC-548FFFC085A8}">
      <dgm:prSet/>
      <dgm:spPr/>
      <dgm:t>
        <a:bodyPr/>
        <a:lstStyle/>
        <a:p>
          <a:endParaRPr lang="ru-RU"/>
        </a:p>
      </dgm:t>
    </dgm:pt>
    <dgm:pt modelId="{9D6CCB59-35AF-4196-86E7-FE7CEF5A3D07}" type="sibTrans" cxnId="{FA668E90-6503-4F33-BADC-548FFFC085A8}">
      <dgm:prSet/>
      <dgm:spPr/>
      <dgm:t>
        <a:bodyPr/>
        <a:lstStyle/>
        <a:p>
          <a:endParaRPr lang="ru-RU"/>
        </a:p>
      </dgm:t>
    </dgm:pt>
    <dgm:pt modelId="{02C43EE3-FA75-4576-B4EE-E72BA121F113}">
      <dgm:prSet phldrT="[Текст]" custT="1"/>
      <dgm:spPr>
        <a:solidFill>
          <a:srgbClr val="373B7C">
            <a:alpha val="69804"/>
          </a:srgbClr>
        </a:solidFill>
      </dgm:spPr>
      <dgm:t>
        <a:bodyPr/>
        <a:lstStyle/>
        <a:p>
          <a:r>
            <a:rPr lang="ru-RU" sz="1200" b="1" dirty="0" smtClean="0"/>
            <a:t>Первая редакция Стандарта, публичное обсуждение</a:t>
          </a:r>
        </a:p>
        <a:p>
          <a:r>
            <a:rPr lang="ru-RU" sz="1200" b="1" dirty="0" smtClean="0"/>
            <a:t>Март 2016</a:t>
          </a:r>
          <a:endParaRPr lang="ru-RU" sz="1200" b="1" dirty="0"/>
        </a:p>
      </dgm:t>
    </dgm:pt>
    <dgm:pt modelId="{0C385CE1-56AD-4C06-969B-6E7EB3EDFDD2}" type="parTrans" cxnId="{A4DB709B-497F-4004-BCC8-9699A95D025B}">
      <dgm:prSet/>
      <dgm:spPr/>
      <dgm:t>
        <a:bodyPr/>
        <a:lstStyle/>
        <a:p>
          <a:endParaRPr lang="ru-RU"/>
        </a:p>
      </dgm:t>
    </dgm:pt>
    <dgm:pt modelId="{EF2E5D4F-5331-4253-94DC-CFD72C5AC6E8}" type="sibTrans" cxnId="{A4DB709B-497F-4004-BCC8-9699A95D025B}">
      <dgm:prSet/>
      <dgm:spPr/>
      <dgm:t>
        <a:bodyPr/>
        <a:lstStyle/>
        <a:p>
          <a:endParaRPr lang="ru-RU"/>
        </a:p>
      </dgm:t>
    </dgm:pt>
    <dgm:pt modelId="{AE5BA781-4F0F-4C42-A5E0-D4C09291023B}">
      <dgm:prSet phldrT="[Текст]" custT="1"/>
      <dgm:spPr>
        <a:solidFill>
          <a:srgbClr val="373B7C">
            <a:alpha val="54902"/>
          </a:srgbClr>
        </a:solidFill>
      </dgm:spPr>
      <dgm:t>
        <a:bodyPr/>
        <a:lstStyle/>
        <a:p>
          <a:r>
            <a:rPr lang="ru-RU" sz="1200" b="1" dirty="0" smtClean="0"/>
            <a:t>Вторая редакция Стандарта, экспертиза ФАУ ФЦС</a:t>
          </a:r>
        </a:p>
        <a:p>
          <a:r>
            <a:rPr lang="ru-RU" sz="1200" b="1" dirty="0" smtClean="0"/>
            <a:t>Май 2016</a:t>
          </a:r>
          <a:endParaRPr lang="ru-RU" sz="1200" b="1" dirty="0"/>
        </a:p>
      </dgm:t>
    </dgm:pt>
    <dgm:pt modelId="{39E68EA5-BB7B-429B-BC24-0777C4D15B8D}" type="parTrans" cxnId="{B596E003-8BFB-4BA5-B2E8-0393CE15AD73}">
      <dgm:prSet/>
      <dgm:spPr/>
      <dgm:t>
        <a:bodyPr/>
        <a:lstStyle/>
        <a:p>
          <a:endParaRPr lang="ru-RU"/>
        </a:p>
      </dgm:t>
    </dgm:pt>
    <dgm:pt modelId="{82E94736-B00D-4D75-8FED-E4B05067134D}" type="sibTrans" cxnId="{B596E003-8BFB-4BA5-B2E8-0393CE15AD73}">
      <dgm:prSet/>
      <dgm:spPr/>
      <dgm:t>
        <a:bodyPr/>
        <a:lstStyle/>
        <a:p>
          <a:endParaRPr lang="ru-RU"/>
        </a:p>
      </dgm:t>
    </dgm:pt>
    <dgm:pt modelId="{770953B9-1215-4986-8E53-CFEB83317AA9}">
      <dgm:prSet phldrT="[Текст]" custT="1"/>
      <dgm:spPr>
        <a:solidFill>
          <a:srgbClr val="373B7C">
            <a:alpha val="40000"/>
          </a:srgbClr>
        </a:solidFill>
      </dgm:spPr>
      <dgm:t>
        <a:bodyPr/>
        <a:lstStyle/>
        <a:p>
          <a:r>
            <a:rPr lang="ru-RU" sz="1200" b="1" dirty="0" smtClean="0"/>
            <a:t>Утверждение Стандарта</a:t>
          </a:r>
        </a:p>
        <a:p>
          <a:r>
            <a:rPr lang="ru-RU" sz="1200" b="1" dirty="0" smtClean="0"/>
            <a:t>Октябрь 2016</a:t>
          </a:r>
          <a:endParaRPr lang="ru-RU" sz="1200" b="1" dirty="0"/>
        </a:p>
      </dgm:t>
    </dgm:pt>
    <dgm:pt modelId="{C6126628-2BC1-42C1-9ABF-291584CD7CA1}" type="parTrans" cxnId="{3E644D0A-7262-4F19-A91A-6DD604502027}">
      <dgm:prSet/>
      <dgm:spPr/>
      <dgm:t>
        <a:bodyPr/>
        <a:lstStyle/>
        <a:p>
          <a:endParaRPr lang="ru-RU"/>
        </a:p>
      </dgm:t>
    </dgm:pt>
    <dgm:pt modelId="{83191770-07D5-43A4-8C91-218C0DC33279}" type="sibTrans" cxnId="{3E644D0A-7262-4F19-A91A-6DD604502027}">
      <dgm:prSet/>
      <dgm:spPr/>
      <dgm:t>
        <a:bodyPr/>
        <a:lstStyle/>
        <a:p>
          <a:endParaRPr lang="ru-RU"/>
        </a:p>
      </dgm:t>
    </dgm:pt>
    <dgm:pt modelId="{4BFC7E55-BF04-44ED-A7D8-1FD10E2A49D3}" type="pres">
      <dgm:prSet presAssocID="{1DCA7333-4247-4130-977F-0C381CCC225D}" presName="CompostProcess" presStyleCnt="0">
        <dgm:presLayoutVars>
          <dgm:dir/>
          <dgm:resizeHandles val="exact"/>
        </dgm:presLayoutVars>
      </dgm:prSet>
      <dgm:spPr/>
    </dgm:pt>
    <dgm:pt modelId="{A36AFAA6-9CF1-46D7-9617-F39991484202}" type="pres">
      <dgm:prSet presAssocID="{1DCA7333-4247-4130-977F-0C381CCC225D}" presName="arrow" presStyleLbl="bgShp" presStyleIdx="0" presStyleCnt="1"/>
      <dgm:spPr/>
    </dgm:pt>
    <dgm:pt modelId="{8F2F6BE1-CADA-4FEF-A784-262D4CCF6A6F}" type="pres">
      <dgm:prSet presAssocID="{1DCA7333-4247-4130-977F-0C381CCC225D}" presName="linearProcess" presStyleCnt="0"/>
      <dgm:spPr/>
    </dgm:pt>
    <dgm:pt modelId="{E9FE8366-8282-4A16-A383-3DB60C9789BD}" type="pres">
      <dgm:prSet presAssocID="{C20EDBC1-7908-4A66-8EDC-06198AAC0CFD}" presName="textNode" presStyleLbl="node1" presStyleIdx="0" presStyleCnt="5" custScaleY="1546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1E10E-0848-45C1-8A98-C5918D54BA55}" type="pres">
      <dgm:prSet presAssocID="{A810860E-0A5B-4718-8445-DB9D96011F63}" presName="sibTrans" presStyleCnt="0"/>
      <dgm:spPr/>
    </dgm:pt>
    <dgm:pt modelId="{2EE537C2-7F8A-4BC0-B611-CF23A1812064}" type="pres">
      <dgm:prSet presAssocID="{22C68164-35CA-4DDD-8E16-E074735A05B0}" presName="textNode" presStyleLbl="node1" presStyleIdx="1" presStyleCnt="5" custScaleY="1546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DA3742-5A5A-4BD2-8EB3-3BEB620EEE2A}" type="pres">
      <dgm:prSet presAssocID="{9D6CCB59-35AF-4196-86E7-FE7CEF5A3D07}" presName="sibTrans" presStyleCnt="0"/>
      <dgm:spPr/>
    </dgm:pt>
    <dgm:pt modelId="{A37AA28C-BA0C-4557-A241-7C4A3699D0BD}" type="pres">
      <dgm:prSet presAssocID="{02C43EE3-FA75-4576-B4EE-E72BA121F113}" presName="textNode" presStyleLbl="node1" presStyleIdx="2" presStyleCnt="5" custScaleY="1546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F06EF4-0075-4BB4-96E9-7C8951885E2D}" type="pres">
      <dgm:prSet presAssocID="{EF2E5D4F-5331-4253-94DC-CFD72C5AC6E8}" presName="sibTrans" presStyleCnt="0"/>
      <dgm:spPr/>
    </dgm:pt>
    <dgm:pt modelId="{926B544D-EFC6-4504-A854-5B73132508CF}" type="pres">
      <dgm:prSet presAssocID="{AE5BA781-4F0F-4C42-A5E0-D4C09291023B}" presName="textNode" presStyleLbl="node1" presStyleIdx="3" presStyleCnt="5" custScaleY="1546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1EBDD5-8BE1-4B90-AB6D-EC94E0429762}" type="pres">
      <dgm:prSet presAssocID="{82E94736-B00D-4D75-8FED-E4B05067134D}" presName="sibTrans" presStyleCnt="0"/>
      <dgm:spPr/>
    </dgm:pt>
    <dgm:pt modelId="{E48FFFE2-9502-4B05-BAA1-A65E64E4786E}" type="pres">
      <dgm:prSet presAssocID="{770953B9-1215-4986-8E53-CFEB83317AA9}" presName="textNode" presStyleLbl="node1" presStyleIdx="4" presStyleCnt="5" custScaleY="1546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D840E4-0515-4EED-A1B5-81B724583735}" srcId="{1DCA7333-4247-4130-977F-0C381CCC225D}" destId="{C20EDBC1-7908-4A66-8EDC-06198AAC0CFD}" srcOrd="0" destOrd="0" parTransId="{529BCE45-3760-490D-932D-D8BEB67B4EBF}" sibTransId="{A810860E-0A5B-4718-8445-DB9D96011F63}"/>
    <dgm:cxn modelId="{C8ADC10C-5D20-42A5-AC49-FBB8E046202A}" type="presOf" srcId="{AE5BA781-4F0F-4C42-A5E0-D4C09291023B}" destId="{926B544D-EFC6-4504-A854-5B73132508CF}" srcOrd="0" destOrd="0" presId="urn:microsoft.com/office/officeart/2005/8/layout/hProcess9"/>
    <dgm:cxn modelId="{A4DB709B-497F-4004-BCC8-9699A95D025B}" srcId="{1DCA7333-4247-4130-977F-0C381CCC225D}" destId="{02C43EE3-FA75-4576-B4EE-E72BA121F113}" srcOrd="2" destOrd="0" parTransId="{0C385CE1-56AD-4C06-969B-6E7EB3EDFDD2}" sibTransId="{EF2E5D4F-5331-4253-94DC-CFD72C5AC6E8}"/>
    <dgm:cxn modelId="{6BCFE2ED-3D49-46B1-B2B9-F1853FE6A124}" type="presOf" srcId="{22C68164-35CA-4DDD-8E16-E074735A05B0}" destId="{2EE537C2-7F8A-4BC0-B611-CF23A1812064}" srcOrd="0" destOrd="0" presId="urn:microsoft.com/office/officeart/2005/8/layout/hProcess9"/>
    <dgm:cxn modelId="{0C2A2AF4-44FD-47AE-8F41-F6C5DF5B8954}" type="presOf" srcId="{770953B9-1215-4986-8E53-CFEB83317AA9}" destId="{E48FFFE2-9502-4B05-BAA1-A65E64E4786E}" srcOrd="0" destOrd="0" presId="urn:microsoft.com/office/officeart/2005/8/layout/hProcess9"/>
    <dgm:cxn modelId="{3E644D0A-7262-4F19-A91A-6DD604502027}" srcId="{1DCA7333-4247-4130-977F-0C381CCC225D}" destId="{770953B9-1215-4986-8E53-CFEB83317AA9}" srcOrd="4" destOrd="0" parTransId="{C6126628-2BC1-42C1-9ABF-291584CD7CA1}" sibTransId="{83191770-07D5-43A4-8C91-218C0DC33279}"/>
    <dgm:cxn modelId="{EEF17378-A582-4553-B9E9-4C4DED4B33AF}" type="presOf" srcId="{C20EDBC1-7908-4A66-8EDC-06198AAC0CFD}" destId="{E9FE8366-8282-4A16-A383-3DB60C9789BD}" srcOrd="0" destOrd="0" presId="urn:microsoft.com/office/officeart/2005/8/layout/hProcess9"/>
    <dgm:cxn modelId="{9D0B29CC-71D2-44FF-8F8A-8A804DADBD92}" type="presOf" srcId="{1DCA7333-4247-4130-977F-0C381CCC225D}" destId="{4BFC7E55-BF04-44ED-A7D8-1FD10E2A49D3}" srcOrd="0" destOrd="0" presId="urn:microsoft.com/office/officeart/2005/8/layout/hProcess9"/>
    <dgm:cxn modelId="{FA668E90-6503-4F33-BADC-548FFFC085A8}" srcId="{1DCA7333-4247-4130-977F-0C381CCC225D}" destId="{22C68164-35CA-4DDD-8E16-E074735A05B0}" srcOrd="1" destOrd="0" parTransId="{8C5F204D-F1D4-449E-88CB-6B8AC523D3F4}" sibTransId="{9D6CCB59-35AF-4196-86E7-FE7CEF5A3D07}"/>
    <dgm:cxn modelId="{7C808A92-69BC-4CE1-B614-3FA750B2E1DB}" type="presOf" srcId="{02C43EE3-FA75-4576-B4EE-E72BA121F113}" destId="{A37AA28C-BA0C-4557-A241-7C4A3699D0BD}" srcOrd="0" destOrd="0" presId="urn:microsoft.com/office/officeart/2005/8/layout/hProcess9"/>
    <dgm:cxn modelId="{B596E003-8BFB-4BA5-B2E8-0393CE15AD73}" srcId="{1DCA7333-4247-4130-977F-0C381CCC225D}" destId="{AE5BA781-4F0F-4C42-A5E0-D4C09291023B}" srcOrd="3" destOrd="0" parTransId="{39E68EA5-BB7B-429B-BC24-0777C4D15B8D}" sibTransId="{82E94736-B00D-4D75-8FED-E4B05067134D}"/>
    <dgm:cxn modelId="{82D55BDF-719D-496C-9824-E2E7ECF88B00}" type="presParOf" srcId="{4BFC7E55-BF04-44ED-A7D8-1FD10E2A49D3}" destId="{A36AFAA6-9CF1-46D7-9617-F39991484202}" srcOrd="0" destOrd="0" presId="urn:microsoft.com/office/officeart/2005/8/layout/hProcess9"/>
    <dgm:cxn modelId="{52D4B12F-23B7-4444-A7CB-F42718D30FD5}" type="presParOf" srcId="{4BFC7E55-BF04-44ED-A7D8-1FD10E2A49D3}" destId="{8F2F6BE1-CADA-4FEF-A784-262D4CCF6A6F}" srcOrd="1" destOrd="0" presId="urn:microsoft.com/office/officeart/2005/8/layout/hProcess9"/>
    <dgm:cxn modelId="{7A77BE18-E97C-4500-A0D4-E89E8E73B5B6}" type="presParOf" srcId="{8F2F6BE1-CADA-4FEF-A784-262D4CCF6A6F}" destId="{E9FE8366-8282-4A16-A383-3DB60C9789BD}" srcOrd="0" destOrd="0" presId="urn:microsoft.com/office/officeart/2005/8/layout/hProcess9"/>
    <dgm:cxn modelId="{93FF5394-907F-46A4-AD60-1504B7A79BF4}" type="presParOf" srcId="{8F2F6BE1-CADA-4FEF-A784-262D4CCF6A6F}" destId="{0C81E10E-0848-45C1-8A98-C5918D54BA55}" srcOrd="1" destOrd="0" presId="urn:microsoft.com/office/officeart/2005/8/layout/hProcess9"/>
    <dgm:cxn modelId="{4CAB2DBC-C38C-4D22-82DD-EC9B507C7A26}" type="presParOf" srcId="{8F2F6BE1-CADA-4FEF-A784-262D4CCF6A6F}" destId="{2EE537C2-7F8A-4BC0-B611-CF23A1812064}" srcOrd="2" destOrd="0" presId="urn:microsoft.com/office/officeart/2005/8/layout/hProcess9"/>
    <dgm:cxn modelId="{C4CE9449-182B-4F80-BCB1-7419E46AB321}" type="presParOf" srcId="{8F2F6BE1-CADA-4FEF-A784-262D4CCF6A6F}" destId="{3DDA3742-5A5A-4BD2-8EB3-3BEB620EEE2A}" srcOrd="3" destOrd="0" presId="urn:microsoft.com/office/officeart/2005/8/layout/hProcess9"/>
    <dgm:cxn modelId="{6268F85F-A556-43A0-9D2C-3160C06A1BA3}" type="presParOf" srcId="{8F2F6BE1-CADA-4FEF-A784-262D4CCF6A6F}" destId="{A37AA28C-BA0C-4557-A241-7C4A3699D0BD}" srcOrd="4" destOrd="0" presId="urn:microsoft.com/office/officeart/2005/8/layout/hProcess9"/>
    <dgm:cxn modelId="{938F88AE-D530-4C6E-B92E-9C48BE06B143}" type="presParOf" srcId="{8F2F6BE1-CADA-4FEF-A784-262D4CCF6A6F}" destId="{A2F06EF4-0075-4BB4-96E9-7C8951885E2D}" srcOrd="5" destOrd="0" presId="urn:microsoft.com/office/officeart/2005/8/layout/hProcess9"/>
    <dgm:cxn modelId="{99F84282-6B72-4662-87D1-F40FA97A173C}" type="presParOf" srcId="{8F2F6BE1-CADA-4FEF-A784-262D4CCF6A6F}" destId="{926B544D-EFC6-4504-A854-5B73132508CF}" srcOrd="6" destOrd="0" presId="urn:microsoft.com/office/officeart/2005/8/layout/hProcess9"/>
    <dgm:cxn modelId="{7FA59303-F1E4-4614-854B-A3FF39939A6B}" type="presParOf" srcId="{8F2F6BE1-CADA-4FEF-A784-262D4CCF6A6F}" destId="{0B1EBDD5-8BE1-4B90-AB6D-EC94E0429762}" srcOrd="7" destOrd="0" presId="urn:microsoft.com/office/officeart/2005/8/layout/hProcess9"/>
    <dgm:cxn modelId="{F9D4BE24-690A-4CAE-A754-BD2200D38D03}" type="presParOf" srcId="{8F2F6BE1-CADA-4FEF-A784-262D4CCF6A6F}" destId="{E48FFFE2-9502-4B05-BAA1-A65E64E4786E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6AFAA6-9CF1-46D7-9617-F39991484202}">
      <dsp:nvSpPr>
        <dsp:cNvPr id="0" name=""/>
        <dsp:cNvSpPr/>
      </dsp:nvSpPr>
      <dsp:spPr>
        <a:xfrm>
          <a:off x="616383" y="0"/>
          <a:ext cx="6985677" cy="188798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FE8366-8282-4A16-A383-3DB60C9789BD}">
      <dsp:nvSpPr>
        <dsp:cNvPr id="0" name=""/>
        <dsp:cNvSpPr/>
      </dsp:nvSpPr>
      <dsp:spPr>
        <a:xfrm>
          <a:off x="2407" y="360042"/>
          <a:ext cx="1449463" cy="1167899"/>
        </a:xfrm>
        <a:prstGeom prst="roundRect">
          <a:avLst/>
        </a:prstGeom>
        <a:solidFill>
          <a:srgbClr val="373B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Согласование с Минстроем РФ,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ТК 465 «Строительство»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Июль – сентябрь 2015 г.</a:t>
          </a:r>
          <a:endParaRPr lang="ru-RU" sz="1200" b="1" kern="1200" dirty="0"/>
        </a:p>
      </dsp:txBody>
      <dsp:txXfrm>
        <a:off x="59419" y="417054"/>
        <a:ext cx="1335439" cy="1053875"/>
      </dsp:txXfrm>
    </dsp:sp>
    <dsp:sp modelId="{2EE537C2-7F8A-4BC0-B611-CF23A1812064}">
      <dsp:nvSpPr>
        <dsp:cNvPr id="0" name=""/>
        <dsp:cNvSpPr/>
      </dsp:nvSpPr>
      <dsp:spPr>
        <a:xfrm>
          <a:off x="1693448" y="360042"/>
          <a:ext cx="1449463" cy="1167899"/>
        </a:xfrm>
        <a:prstGeom prst="roundRect">
          <a:avLst/>
        </a:prstGeom>
        <a:solidFill>
          <a:srgbClr val="373B7C">
            <a:alpha val="85098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Уведомление  в Росстандарт о начале разработки Стандарта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Октябрь 2015</a:t>
          </a:r>
          <a:endParaRPr lang="ru-RU" sz="1200" b="1" kern="1200" dirty="0"/>
        </a:p>
      </dsp:txBody>
      <dsp:txXfrm>
        <a:off x="1750460" y="417054"/>
        <a:ext cx="1335439" cy="1053875"/>
      </dsp:txXfrm>
    </dsp:sp>
    <dsp:sp modelId="{A37AA28C-BA0C-4557-A241-7C4A3699D0BD}">
      <dsp:nvSpPr>
        <dsp:cNvPr id="0" name=""/>
        <dsp:cNvSpPr/>
      </dsp:nvSpPr>
      <dsp:spPr>
        <a:xfrm>
          <a:off x="3384490" y="360042"/>
          <a:ext cx="1449463" cy="1167899"/>
        </a:xfrm>
        <a:prstGeom prst="roundRect">
          <a:avLst/>
        </a:prstGeom>
        <a:solidFill>
          <a:srgbClr val="373B7C">
            <a:alpha val="6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Первая редакция Стандарта, публичное обсуждение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Март 2016</a:t>
          </a:r>
          <a:endParaRPr lang="ru-RU" sz="1200" b="1" kern="1200" dirty="0"/>
        </a:p>
      </dsp:txBody>
      <dsp:txXfrm>
        <a:off x="3441502" y="417054"/>
        <a:ext cx="1335439" cy="1053875"/>
      </dsp:txXfrm>
    </dsp:sp>
    <dsp:sp modelId="{926B544D-EFC6-4504-A854-5B73132508CF}">
      <dsp:nvSpPr>
        <dsp:cNvPr id="0" name=""/>
        <dsp:cNvSpPr/>
      </dsp:nvSpPr>
      <dsp:spPr>
        <a:xfrm>
          <a:off x="5075531" y="360042"/>
          <a:ext cx="1449463" cy="1167899"/>
        </a:xfrm>
        <a:prstGeom prst="roundRect">
          <a:avLst/>
        </a:prstGeom>
        <a:solidFill>
          <a:srgbClr val="373B7C">
            <a:alpha val="54902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Вторая редакция Стандарта, экспертиза ФАУ ФЦС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Май 2016</a:t>
          </a:r>
          <a:endParaRPr lang="ru-RU" sz="1200" b="1" kern="1200" dirty="0"/>
        </a:p>
      </dsp:txBody>
      <dsp:txXfrm>
        <a:off x="5132543" y="417054"/>
        <a:ext cx="1335439" cy="1053875"/>
      </dsp:txXfrm>
    </dsp:sp>
    <dsp:sp modelId="{E48FFFE2-9502-4B05-BAA1-A65E64E4786E}">
      <dsp:nvSpPr>
        <dsp:cNvPr id="0" name=""/>
        <dsp:cNvSpPr/>
      </dsp:nvSpPr>
      <dsp:spPr>
        <a:xfrm>
          <a:off x="6766572" y="360042"/>
          <a:ext cx="1449463" cy="1167899"/>
        </a:xfrm>
        <a:prstGeom prst="roundRect">
          <a:avLst/>
        </a:prstGeom>
        <a:solidFill>
          <a:srgbClr val="373B7C">
            <a:alpha val="4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Утверждение Стандарта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Октябрь 2016</a:t>
          </a:r>
          <a:endParaRPr lang="ru-RU" sz="1200" b="1" kern="1200" dirty="0"/>
        </a:p>
      </dsp:txBody>
      <dsp:txXfrm>
        <a:off x="6823584" y="417054"/>
        <a:ext cx="1335439" cy="1053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69DC8-9509-486A-A788-BCB01F96EB1C}" type="datetimeFigureOut">
              <a:rPr lang="ru-RU" smtClean="0"/>
              <a:t>16.11.2015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EA70-0BAB-4740-A761-BA137FD78F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6165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69DC8-9509-486A-A788-BCB01F96EB1C}" type="datetimeFigureOut">
              <a:rPr lang="ru-RU" smtClean="0"/>
              <a:t>16.11.2015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EA70-0BAB-4740-A761-BA137FD78F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37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69DC8-9509-486A-A788-BCB01F96EB1C}" type="datetimeFigureOut">
              <a:rPr lang="ru-RU" smtClean="0"/>
              <a:t>16.11.2015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EA70-0BAB-4740-A761-BA137FD78F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5969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69DC8-9509-486A-A788-BCB01F96EB1C}" type="datetimeFigureOut">
              <a:rPr lang="ru-RU" smtClean="0"/>
              <a:t>16.11.2015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EA70-0BAB-4740-A761-BA137FD78F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8855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69DC8-9509-486A-A788-BCB01F96EB1C}" type="datetimeFigureOut">
              <a:rPr lang="ru-RU" smtClean="0"/>
              <a:t>16.11.2015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EA70-0BAB-4740-A761-BA137FD78F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6699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69DC8-9509-486A-A788-BCB01F96EB1C}" type="datetimeFigureOut">
              <a:rPr lang="ru-RU" smtClean="0"/>
              <a:t>16.11.2015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EA70-0BAB-4740-A761-BA137FD78F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192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69DC8-9509-486A-A788-BCB01F96EB1C}" type="datetimeFigureOut">
              <a:rPr lang="ru-RU" smtClean="0"/>
              <a:t>16.11.2015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EA70-0BAB-4740-A761-BA137FD78F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9519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69DC8-9509-486A-A788-BCB01F96EB1C}" type="datetimeFigureOut">
              <a:rPr lang="ru-RU" smtClean="0"/>
              <a:t>16.11.2015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EA70-0BAB-4740-A761-BA137FD78F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4733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69DC8-9509-486A-A788-BCB01F96EB1C}" type="datetimeFigureOut">
              <a:rPr lang="ru-RU" smtClean="0"/>
              <a:t>16.11.2015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EA70-0BAB-4740-A761-BA137FD78F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574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69DC8-9509-486A-A788-BCB01F96EB1C}" type="datetimeFigureOut">
              <a:rPr lang="ru-RU" smtClean="0"/>
              <a:t>16.11.2015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EA70-0BAB-4740-A761-BA137FD78F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7361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69DC8-9509-486A-A788-BCB01F96EB1C}" type="datetimeFigureOut">
              <a:rPr lang="ru-RU" smtClean="0"/>
              <a:t>16.11.2015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EA70-0BAB-4740-A761-BA137FD78F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8679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69DC8-9509-486A-A788-BCB01F96EB1C}" type="datetimeFigureOut">
              <a:rPr lang="ru-RU" smtClean="0"/>
              <a:t>16.11.2015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1EA70-0BAB-4740-A761-BA137FD78F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4755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07/relationships/hdphoto" Target="../media/hdphoto1.wdp"/><Relationship Id="rId7" Type="http://schemas.openxmlformats.org/officeDocument/2006/relationships/diagramLayout" Target="../diagrams/layou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2.pn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50"/>
          <a:stretch/>
        </p:blipFill>
        <p:spPr>
          <a:xfrm>
            <a:off x="0" y="6086474"/>
            <a:ext cx="9143999" cy="7715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4630"/>
            <a:ext cx="1026442" cy="10264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504" y="2564904"/>
            <a:ext cx="892899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373B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Ассоциация </a:t>
            </a:r>
            <a:r>
              <a:rPr lang="ru-RU" sz="3200" dirty="0">
                <a:solidFill>
                  <a:srgbClr val="373B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lang="ru-RU" sz="3200" dirty="0" smtClean="0">
                <a:solidFill>
                  <a:srgbClr val="373B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ациональный </a:t>
            </a:r>
            <a:r>
              <a:rPr lang="ru-RU" sz="3200" dirty="0">
                <a:solidFill>
                  <a:srgbClr val="373B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3200" dirty="0" smtClean="0">
                <a:solidFill>
                  <a:srgbClr val="373B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оюз Изыскателей </a:t>
            </a:r>
          </a:p>
          <a:p>
            <a:endParaRPr lang="ru-RU" sz="2000" dirty="0" smtClean="0">
              <a:solidFill>
                <a:srgbClr val="373B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dirty="0" smtClean="0">
                <a:solidFill>
                  <a:srgbClr val="373B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Инициативы, </a:t>
            </a:r>
            <a:r>
              <a:rPr lang="ru-RU" sz="2000" dirty="0" smtClean="0">
                <a:solidFill>
                  <a:srgbClr val="373B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направленные на поддержку отрасли инженерных изысканий</a:t>
            </a:r>
            <a:endParaRPr lang="ru-RU" sz="2000" dirty="0">
              <a:solidFill>
                <a:srgbClr val="373B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4839101"/>
            <a:ext cx="23920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Кузьменко К.В.</a:t>
            </a:r>
          </a:p>
          <a:p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Ответственный секретарь </a:t>
            </a:r>
          </a:p>
          <a:p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Совета Ассоциации НСИ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86179" y="5054545"/>
            <a:ext cx="1771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kuzmenko@nsiz.ru</a:t>
            </a:r>
          </a:p>
          <a:p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+7 (964) 551-12-41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28" y="0"/>
            <a:ext cx="2754630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3528386" y="166985"/>
            <a:ext cx="5454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373B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Заседание Комитета Торгово-промышленной палаты Российской Федерации по предпринимательству в сфере строительства</a:t>
            </a:r>
            <a:endParaRPr lang="ru-RU" sz="1400" b="1" dirty="0">
              <a:solidFill>
                <a:srgbClr val="373B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44208" y="886062"/>
            <a:ext cx="2521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73B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Липецк, </a:t>
            </a:r>
            <a:r>
              <a:rPr lang="ru-RU" sz="1200" b="1" dirty="0" smtClean="0">
                <a:solidFill>
                  <a:srgbClr val="373B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 ноября 2015 г. </a:t>
            </a:r>
            <a:endParaRPr lang="ru-RU" sz="1200" b="1" dirty="0">
              <a:solidFill>
                <a:srgbClr val="373B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3628" y="1257300"/>
            <a:ext cx="8639190" cy="45719"/>
          </a:xfrm>
          <a:prstGeom prst="rect">
            <a:avLst/>
          </a:prstGeom>
          <a:gradFill>
            <a:gsLst>
              <a:gs pos="0">
                <a:srgbClr val="373B7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7770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108715"/>
              </p:ext>
            </p:extLst>
          </p:nvPr>
        </p:nvGraphicFramePr>
        <p:xfrm>
          <a:off x="5004048" y="2093248"/>
          <a:ext cx="3978770" cy="3635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50"/>
          <a:stretch/>
        </p:blipFill>
        <p:spPr>
          <a:xfrm>
            <a:off x="0" y="6086474"/>
            <a:ext cx="9143999" cy="7715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4630"/>
            <a:ext cx="1026442" cy="1026442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28" y="0"/>
            <a:ext cx="2754630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3528386" y="166985"/>
            <a:ext cx="5454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373B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Заседание Комитета Торгово-промышленной палаты Российской Федерации по предпринимательству в сфере строительства</a:t>
            </a:r>
            <a:endParaRPr lang="ru-RU" sz="1400" b="1" dirty="0">
              <a:solidFill>
                <a:srgbClr val="373B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4208" y="886062"/>
            <a:ext cx="2521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73B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Липецк, </a:t>
            </a:r>
            <a:r>
              <a:rPr lang="ru-RU" sz="1200" b="1" dirty="0" smtClean="0">
                <a:solidFill>
                  <a:srgbClr val="373B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 ноября 2015 г. </a:t>
            </a:r>
            <a:endParaRPr lang="ru-RU" sz="1200" b="1" dirty="0">
              <a:solidFill>
                <a:srgbClr val="373B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3628" y="1257300"/>
            <a:ext cx="8621628" cy="646331"/>
          </a:xfrm>
          <a:prstGeom prst="rect">
            <a:avLst/>
          </a:prstGeom>
          <a:gradFill flip="none" rotWithShape="1">
            <a:gsLst>
              <a:gs pos="0">
                <a:srgbClr val="373B7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dirty="0" smtClean="0"/>
              <a:t>ОБЕСПЕЧЕНИЕ ПРЯМОГО ДОСТУПА ИЗЫСКАТЕЛЕЙ К ОБЪЕМАМ РАБОТ</a:t>
            </a:r>
          </a:p>
          <a:p>
            <a:r>
              <a:rPr lang="ru-RU" dirty="0" smtClean="0"/>
              <a:t>ВЫДЕЛЕНИЕ ИНЖЕНЕРНЫХ ИЗЫСКАНИЙ В ОТДЕЛЬНЫЙ ПРЕДМЕТ ТОРГОВ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2910" y="2564904"/>
            <a:ext cx="437238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93% всех инженерных изысканий при закупках включаются в состав ПИР либо торгуются как часть единого строительного контракта.</a:t>
            </a:r>
          </a:p>
          <a:p>
            <a:endPara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таких конкурсах могут принимать участие только проектные организации, либо имеющие допуски на оба вида деятельности. </a:t>
            </a:r>
          </a:p>
          <a:p>
            <a:endPara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70% изыскателей - типичные представители микробизнеса, с годовой выручкой менее 120 млн. рублей.</a:t>
            </a:r>
          </a:p>
        </p:txBody>
      </p:sp>
    </p:spTree>
    <p:extLst>
      <p:ext uri="{BB962C8B-B14F-4D97-AF65-F5344CB8AC3E}">
        <p14:creationId xmlns:p14="http://schemas.microsoft.com/office/powerpoint/2010/main" val="3336254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50"/>
          <a:stretch/>
        </p:blipFill>
        <p:spPr>
          <a:xfrm>
            <a:off x="0" y="6086474"/>
            <a:ext cx="9143999" cy="7715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4630"/>
            <a:ext cx="1026442" cy="1026442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28" y="0"/>
            <a:ext cx="2754630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3528386" y="166985"/>
            <a:ext cx="5454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373B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Заседание Комитета Торгово-промышленной палаты Российской Федерации по предпринимательству в сфере строительства</a:t>
            </a:r>
            <a:endParaRPr lang="ru-RU" sz="1400" b="1" dirty="0">
              <a:solidFill>
                <a:srgbClr val="373B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4208" y="886062"/>
            <a:ext cx="2521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73B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Липецк, </a:t>
            </a:r>
            <a:r>
              <a:rPr lang="ru-RU" sz="1200" b="1" dirty="0" smtClean="0">
                <a:solidFill>
                  <a:srgbClr val="373B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 ноября 2015 г. </a:t>
            </a:r>
            <a:endParaRPr lang="ru-RU" sz="1200" b="1" dirty="0">
              <a:solidFill>
                <a:srgbClr val="373B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3628" y="1257300"/>
            <a:ext cx="8621628" cy="646331"/>
          </a:xfrm>
          <a:prstGeom prst="rect">
            <a:avLst/>
          </a:prstGeom>
          <a:gradFill flip="none" rotWithShape="1">
            <a:gsLst>
              <a:gs pos="0">
                <a:srgbClr val="373B7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dirty="0" smtClean="0"/>
              <a:t>ОБЕСПЕЧЕНИЕ ПРЯМОГО ДОСТУПА ИЗЫСКАТЕЛЕЙ К ОБЪЕМАМ РАБОТ</a:t>
            </a:r>
          </a:p>
          <a:p>
            <a:r>
              <a:rPr lang="ru-RU" dirty="0" smtClean="0"/>
              <a:t>ВЫДЕЛЕНИЕ ИНЖЕНЕРНЫХ ИЗЫСКАНИЙ В ОТДЕЛЬНЫЙ ПРЕДМЕТ ТОРГОВ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61190" y="2276872"/>
            <a:ext cx="862162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бъединение в рамках одной закупки инженерных изысканий и проектирования приводит к:</a:t>
            </a:r>
          </a:p>
          <a:p>
            <a:pPr marL="628650" indent="-266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системному нарушению законодательства о конкуренции и контрактной системе;</a:t>
            </a:r>
          </a:p>
          <a:p>
            <a:pPr marL="628650" indent="-266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ущемлению интересов изыскательских организаций;</a:t>
            </a:r>
          </a:p>
          <a:p>
            <a:pPr marL="628650" indent="-266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способствует развитию сети «коммерческих» саморегулируемых организаций; </a:t>
            </a:r>
          </a:p>
          <a:p>
            <a:pPr marL="628650" indent="-266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напрямую влияет на уровень конкуренции и как следствие, к менее эффективному расходованию средств (удорожанию контрактов).</a:t>
            </a:r>
          </a:p>
          <a:p>
            <a:pPr marL="628650" indent="-2667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Фактически, изыскатели полностью исключаются из потенциальных участников конкурса, так как, обладая допуском СРО по изыскательским работам, не обладают допуском СРО по проектным работам. </a:t>
            </a:r>
            <a:endParaRPr lang="ru-RU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51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дпись 8"/>
          <p:cNvSpPr txBox="1"/>
          <p:nvPr/>
        </p:nvSpPr>
        <p:spPr>
          <a:xfrm>
            <a:off x="1043608" y="4365104"/>
            <a:ext cx="5089227" cy="126555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ru-RU" sz="1400" b="1" dirty="0">
                <a:solidFill>
                  <a:srgbClr val="373B7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Ассоциация Национальный </a:t>
            </a:r>
            <a:r>
              <a:rPr lang="ru-RU" sz="1400" b="1" dirty="0" smtClean="0">
                <a:solidFill>
                  <a:srgbClr val="373B7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Союз </a:t>
            </a:r>
            <a:r>
              <a:rPr lang="ru-RU" sz="1400" b="1" dirty="0">
                <a:solidFill>
                  <a:srgbClr val="373B7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Изыскателей</a:t>
            </a:r>
            <a:endParaRPr lang="ru-RU" sz="1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endParaRPr lang="ru-RU" sz="1200" dirty="0" smtClean="0">
              <a:solidFill>
                <a:srgbClr val="373B7C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200" dirty="0" smtClean="0">
                <a:solidFill>
                  <a:srgbClr val="373B7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111024</a:t>
            </a:r>
            <a:r>
              <a:rPr lang="ru-RU" sz="1200" dirty="0">
                <a:solidFill>
                  <a:srgbClr val="373B7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г. Москва, </a:t>
            </a:r>
            <a:r>
              <a:rPr lang="ru-RU" sz="1200" dirty="0" smtClean="0">
                <a:solidFill>
                  <a:srgbClr val="373B7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</a:t>
            </a:r>
            <a:r>
              <a:rPr lang="ru-RU" sz="1200" dirty="0">
                <a:solidFill>
                  <a:srgbClr val="373B7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Авиамоторная 12, оф.618</a:t>
            </a:r>
            <a:endParaRPr lang="ru-RU" sz="1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373B7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+7 (495) 587-00-01</a:t>
            </a:r>
            <a:endParaRPr lang="ru-RU" sz="1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373B7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</a:t>
            </a:r>
            <a:r>
              <a:rPr lang="ru-RU" sz="1200" dirty="0">
                <a:solidFill>
                  <a:srgbClr val="373B7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en-US" sz="1200" dirty="0">
                <a:solidFill>
                  <a:srgbClr val="373B7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nsiz</a:t>
            </a:r>
            <a:r>
              <a:rPr lang="ru-RU" sz="1200" dirty="0">
                <a:solidFill>
                  <a:srgbClr val="373B7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200" dirty="0">
                <a:solidFill>
                  <a:srgbClr val="373B7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</a:t>
            </a:r>
            <a:endParaRPr lang="ru-RU" sz="1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373B7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</a:t>
            </a:r>
            <a:r>
              <a:rPr lang="ru-RU" sz="1200" dirty="0">
                <a:solidFill>
                  <a:srgbClr val="373B7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200" dirty="0">
                <a:solidFill>
                  <a:srgbClr val="373B7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nsiz</a:t>
            </a:r>
            <a:r>
              <a:rPr lang="ru-RU" sz="1200" dirty="0">
                <a:solidFill>
                  <a:srgbClr val="373B7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200" dirty="0">
                <a:solidFill>
                  <a:srgbClr val="373B7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</a:t>
            </a:r>
            <a:r>
              <a:rPr lang="en-US" sz="1200" spc="100" dirty="0">
                <a:solidFill>
                  <a:srgbClr val="373B7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1" y="2364131"/>
            <a:ext cx="5220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373B7C"/>
                </a:solidFill>
                <a:latin typeface="+mj-lt"/>
              </a:rPr>
              <a:t>СПАСИБО ЗА ВНИМАНИЕ!</a:t>
            </a:r>
            <a:endParaRPr lang="ru-RU" sz="3600" dirty="0">
              <a:solidFill>
                <a:srgbClr val="373B7C"/>
              </a:solidFill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50"/>
          <a:stretch/>
        </p:blipFill>
        <p:spPr>
          <a:xfrm>
            <a:off x="0" y="6086474"/>
            <a:ext cx="9143999" cy="7715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4630"/>
            <a:ext cx="1026442" cy="10264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28386" y="166985"/>
            <a:ext cx="5454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373B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Заседание Комитета Торгово-промышленной палаты Российской Федерации по предпринимательству в сфере строительства</a:t>
            </a:r>
            <a:endParaRPr lang="ru-RU" sz="1400" b="1" dirty="0">
              <a:solidFill>
                <a:srgbClr val="373B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44208" y="886062"/>
            <a:ext cx="2521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73B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Липецк, </a:t>
            </a:r>
            <a:r>
              <a:rPr lang="ru-RU" sz="1200" b="1" dirty="0" smtClean="0">
                <a:solidFill>
                  <a:srgbClr val="373B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 ноября 2015 г. </a:t>
            </a:r>
            <a:endParaRPr lang="ru-RU" sz="1200" b="1" dirty="0">
              <a:solidFill>
                <a:srgbClr val="373B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3628" y="1257300"/>
            <a:ext cx="8639190" cy="45719"/>
          </a:xfrm>
          <a:prstGeom prst="rect">
            <a:avLst/>
          </a:prstGeom>
          <a:gradFill>
            <a:gsLst>
              <a:gs pos="0">
                <a:srgbClr val="373B7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28" y="0"/>
            <a:ext cx="2754630" cy="1257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7660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50"/>
          <a:stretch/>
        </p:blipFill>
        <p:spPr>
          <a:xfrm>
            <a:off x="0" y="6086474"/>
            <a:ext cx="9143999" cy="771525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28" y="0"/>
            <a:ext cx="2754630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4630"/>
            <a:ext cx="1026442" cy="10264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3628" y="1257300"/>
            <a:ext cx="8639190" cy="646331"/>
          </a:xfrm>
          <a:prstGeom prst="rect">
            <a:avLst/>
          </a:prstGeom>
          <a:gradFill flip="none" rotWithShape="1">
            <a:gsLst>
              <a:gs pos="0">
                <a:srgbClr val="373B7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dirty="0" smtClean="0"/>
              <a:t>РАЗРАБОТКА СТРАТЕГИИ ИННОВАЦИОННОГО РАЗВИТИЯ </a:t>
            </a:r>
          </a:p>
          <a:p>
            <a:r>
              <a:rPr lang="ru-RU" dirty="0" smtClean="0"/>
              <a:t>ОТРАСЛИ ИНЖЕНЕРНЫХ ИЗЫСКАНИЙ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528386" y="166985"/>
            <a:ext cx="5454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373B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Заседание Комитета Торгово-промышленной палаты Российской Федерации по предпринимательству в сфере строительства</a:t>
            </a:r>
            <a:endParaRPr lang="ru-RU" sz="1400" b="1" dirty="0">
              <a:solidFill>
                <a:srgbClr val="373B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44208" y="886062"/>
            <a:ext cx="2521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73B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Липецк, </a:t>
            </a:r>
            <a:r>
              <a:rPr lang="ru-RU" sz="1200" b="1" dirty="0" smtClean="0">
                <a:solidFill>
                  <a:srgbClr val="373B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 ноября 2015 г. </a:t>
            </a:r>
            <a:endParaRPr lang="ru-RU" sz="1200" b="1" dirty="0">
              <a:solidFill>
                <a:srgbClr val="373B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3628" y="2136339"/>
            <a:ext cx="86216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Проект Стратегии инновационного развития строительной отрасли до 2030 года готовится Минстроем России совместно </a:t>
            </a:r>
            <a:r>
              <a:rPr lang="ru-RU" dirty="0" smtClean="0"/>
              <a:t>с </a:t>
            </a:r>
            <a:r>
              <a:rPr lang="ru-RU" dirty="0"/>
              <a:t>МГСУ И РААСН по поручению Президиума Совета при Президенте </a:t>
            </a:r>
            <a:r>
              <a:rPr lang="ru-RU" dirty="0" smtClean="0"/>
              <a:t>РФ </a:t>
            </a:r>
            <a:r>
              <a:rPr lang="ru-RU" dirty="0"/>
              <a:t>по модернизации экономики и инновационному развитию России от 4 марта 2014 г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НОПРИЗ </a:t>
            </a:r>
            <a:r>
              <a:rPr lang="ru-RU" dirty="0"/>
              <a:t>а также РААСН совместно с МГСУ были подготовлены и вынесены на общественное обсуждение два проекта Стратегии инновационного развития строительной отрасли до 2030 года.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Эксперты Ассоциации </a:t>
            </a:r>
            <a:r>
              <a:rPr lang="ru-RU" dirty="0" smtClean="0"/>
              <a:t>НСИ изучив </a:t>
            </a:r>
            <a:r>
              <a:rPr lang="ru-RU" dirty="0"/>
              <a:t>оба проекта, вынуждены констатировать, что в них недостаточное внимание уделено развитию отрасли инженерных изысканий.</a:t>
            </a:r>
          </a:p>
        </p:txBody>
      </p:sp>
    </p:spTree>
    <p:extLst>
      <p:ext uri="{BB962C8B-B14F-4D97-AF65-F5344CB8AC3E}">
        <p14:creationId xmlns:p14="http://schemas.microsoft.com/office/powerpoint/2010/main" val="1998320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50"/>
          <a:stretch/>
        </p:blipFill>
        <p:spPr>
          <a:xfrm>
            <a:off x="0" y="6086474"/>
            <a:ext cx="9143999" cy="771525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28" y="0"/>
            <a:ext cx="2754630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4630"/>
            <a:ext cx="1026442" cy="10264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3628" y="1257300"/>
            <a:ext cx="8639190" cy="646331"/>
          </a:xfrm>
          <a:prstGeom prst="rect">
            <a:avLst/>
          </a:prstGeom>
          <a:gradFill flip="none" rotWithShape="1">
            <a:gsLst>
              <a:gs pos="0">
                <a:srgbClr val="373B7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dirty="0" smtClean="0"/>
              <a:t>РАЗРАБОТКА СТРАТЕГИИ ИННОВАЦИОННОГО РАЗВИТИЯ </a:t>
            </a:r>
          </a:p>
          <a:p>
            <a:r>
              <a:rPr lang="ru-RU" dirty="0" smtClean="0"/>
              <a:t>ОТРАСЛИ ИНЖЕНЕРНЫХ ИЗЫСКАНИЙ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528386" y="166985"/>
            <a:ext cx="5454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373B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Заседание Комитета Торгово-промышленной палаты Российской Федерации по предпринимательству в сфере строительства</a:t>
            </a:r>
            <a:endParaRPr lang="ru-RU" sz="1400" b="1" dirty="0">
              <a:solidFill>
                <a:srgbClr val="373B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44208" y="886062"/>
            <a:ext cx="2521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73B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Липецк, </a:t>
            </a:r>
            <a:r>
              <a:rPr lang="ru-RU" sz="1200" b="1" dirty="0" smtClean="0">
                <a:solidFill>
                  <a:srgbClr val="373B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 ноября 2015 г. </a:t>
            </a:r>
            <a:endParaRPr lang="ru-RU" sz="1200" b="1" dirty="0">
              <a:solidFill>
                <a:srgbClr val="373B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1185" y="2204864"/>
            <a:ext cx="862162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Ассоциация НСИ подготовила и направила в Минстрой России и разработчикам  предложения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структуре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ключевым вопросам блока «Инженерные изыскания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b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Основной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акцент был сделан на инновационную 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составляющую:</a:t>
            </a:r>
          </a:p>
          <a:p>
            <a:pPr marL="6286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человеческого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капитала; </a:t>
            </a:r>
          </a:p>
          <a:p>
            <a:pPr marL="6286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лучшение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институциональных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условий; </a:t>
            </a:r>
          </a:p>
          <a:p>
            <a:pPr marL="6286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азвитие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малого и среднего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бизнеса; </a:t>
            </a:r>
          </a:p>
          <a:p>
            <a:pPr marL="6286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беспечение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сбалансированной структуры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отрасли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инженерных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изысканий; Стимулирование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спроса на инженерные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изыскания; </a:t>
            </a:r>
          </a:p>
          <a:p>
            <a:pPr marL="6286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азвитие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производства отечественного оборудования и программного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обеспечения; </a:t>
            </a:r>
          </a:p>
          <a:p>
            <a:pPr marL="6286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различных сфер экономики качественными результатами инженерных изысканий.</a:t>
            </a:r>
          </a:p>
        </p:txBody>
      </p:sp>
    </p:spTree>
    <p:extLst>
      <p:ext uri="{BB962C8B-B14F-4D97-AF65-F5344CB8AC3E}">
        <p14:creationId xmlns:p14="http://schemas.microsoft.com/office/powerpoint/2010/main" val="2847679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50"/>
          <a:stretch/>
        </p:blipFill>
        <p:spPr>
          <a:xfrm>
            <a:off x="0" y="6086474"/>
            <a:ext cx="9143999" cy="771525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28" y="0"/>
            <a:ext cx="2754630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4630"/>
            <a:ext cx="1026442" cy="10264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3628" y="1257300"/>
            <a:ext cx="8639190" cy="646331"/>
          </a:xfrm>
          <a:prstGeom prst="rect">
            <a:avLst/>
          </a:prstGeom>
          <a:gradFill flip="none" rotWithShape="1">
            <a:gsLst>
              <a:gs pos="0">
                <a:srgbClr val="373B7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dirty="0" smtClean="0"/>
              <a:t>СОЗДАНИЕ ИНТЕРНЕТ – ПОРТАЛА </a:t>
            </a:r>
          </a:p>
          <a:p>
            <a:r>
              <a:rPr lang="ru-RU" dirty="0" smtClean="0"/>
              <a:t>ИЗЫСКАТЕЛИ.РФ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28386" y="166985"/>
            <a:ext cx="5454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373B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Заседание Комитета Торгово-промышленной палаты Российской Федерации по предпринимательству в сфере строительства</a:t>
            </a:r>
            <a:endParaRPr lang="ru-RU" sz="1400" b="1" dirty="0">
              <a:solidFill>
                <a:srgbClr val="373B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44208" y="886062"/>
            <a:ext cx="2521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73B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Липецк, </a:t>
            </a:r>
            <a:r>
              <a:rPr lang="ru-RU" sz="1200" b="1" dirty="0" smtClean="0">
                <a:solidFill>
                  <a:srgbClr val="373B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 ноября 2015 г. </a:t>
            </a:r>
            <a:endParaRPr lang="ru-RU" sz="1200" b="1" dirty="0">
              <a:solidFill>
                <a:srgbClr val="373B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2"/>
          <a:stretch/>
        </p:blipFill>
        <p:spPr>
          <a:xfrm>
            <a:off x="12948" y="2132856"/>
            <a:ext cx="9144000" cy="343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43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50"/>
          <a:stretch/>
        </p:blipFill>
        <p:spPr>
          <a:xfrm>
            <a:off x="0" y="6086474"/>
            <a:ext cx="9143999" cy="771525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28" y="0"/>
            <a:ext cx="2754630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4630"/>
            <a:ext cx="1026442" cy="10264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3628" y="1257300"/>
            <a:ext cx="8639190" cy="646331"/>
          </a:xfrm>
          <a:prstGeom prst="rect">
            <a:avLst/>
          </a:prstGeom>
          <a:gradFill flip="none" rotWithShape="1">
            <a:gsLst>
              <a:gs pos="0">
                <a:srgbClr val="373B7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dirty="0" smtClean="0"/>
              <a:t>ПРОЕКТ ТИПОВОГО ГОСУДАРСТВЕННОГО КОНТРАКТА НА ВЫПОЛНЕНИЕ РАБОТ ПО ИНЖЕНЕРНЫМ ИЗЫСКАНИЯМ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528386" y="166985"/>
            <a:ext cx="5454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373B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Заседание Комитета Торгово-промышленной палаты Российской Федерации по предпринимательству в сфере строительства</a:t>
            </a:r>
            <a:endParaRPr lang="ru-RU" sz="1400" b="1" dirty="0">
              <a:solidFill>
                <a:srgbClr val="373B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44208" y="886062"/>
            <a:ext cx="2521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73B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Липецк, </a:t>
            </a:r>
            <a:r>
              <a:rPr lang="ru-RU" sz="1200" b="1" dirty="0" smtClean="0">
                <a:solidFill>
                  <a:srgbClr val="373B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 ноября 2015 г. </a:t>
            </a:r>
            <a:endParaRPr lang="ru-RU" sz="1200" b="1" dirty="0">
              <a:solidFill>
                <a:srgbClr val="373B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8475" y="2132856"/>
            <a:ext cx="86216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endPara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контракта подготовлен с целью решения типичных проблем взаимодействия изыскательских организаций с заказчиками работ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ходе получения заказов,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заключения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исполнения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договоров на выполнение изыскательских работ, таких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как:</a:t>
            </a:r>
          </a:p>
          <a:p>
            <a:pPr marL="6286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тсутствие авансирования; </a:t>
            </a:r>
          </a:p>
          <a:p>
            <a:pPr marL="6286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ереальные сроки; </a:t>
            </a:r>
          </a:p>
          <a:p>
            <a:pPr marL="6286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азмытое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техническое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задание; </a:t>
            </a:r>
          </a:p>
          <a:p>
            <a:pPr marL="6286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есбалансированность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 и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обязанностей; </a:t>
            </a:r>
          </a:p>
          <a:p>
            <a:pPr marL="6286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авышенные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штрафные санкции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9309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50"/>
          <a:stretch/>
        </p:blipFill>
        <p:spPr>
          <a:xfrm>
            <a:off x="0" y="6086474"/>
            <a:ext cx="9143999" cy="771525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28" y="0"/>
            <a:ext cx="2754630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4630"/>
            <a:ext cx="1026442" cy="10264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3628" y="1257300"/>
            <a:ext cx="8639190" cy="646331"/>
          </a:xfrm>
          <a:prstGeom prst="rect">
            <a:avLst/>
          </a:prstGeom>
          <a:gradFill flip="none" rotWithShape="1">
            <a:gsLst>
              <a:gs pos="0">
                <a:srgbClr val="373B7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dirty="0" smtClean="0"/>
              <a:t>ПРОЕКТ ТИПОВОГО ГОСУДАРСТВЕННОГО КОНТРАКТА НА ВЫПОЛНЕНИЕ РАБОТ ПО ИНЖЕНЕРНЫМ ИЗЫСКАНИЯМ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528386" y="166985"/>
            <a:ext cx="5454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373B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Заседание Комитета Торгово-промышленной палаты Российской Федерации по предпринимательству в сфере строительства</a:t>
            </a:r>
            <a:endParaRPr lang="ru-RU" sz="1400" b="1" dirty="0">
              <a:solidFill>
                <a:srgbClr val="373B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44208" y="886062"/>
            <a:ext cx="2521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73B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Липецк, </a:t>
            </a:r>
            <a:r>
              <a:rPr lang="ru-RU" sz="1200" b="1" dirty="0" smtClean="0">
                <a:solidFill>
                  <a:srgbClr val="373B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 ноября 2015 г. </a:t>
            </a:r>
            <a:endParaRPr lang="ru-RU" sz="1200" b="1" dirty="0">
              <a:solidFill>
                <a:srgbClr val="373B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8475" y="2132856"/>
            <a:ext cx="862162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типового контракта является модельным текстом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который может быть легко адаптирован под особые требования, в зависимости от источников финансирования, организационно-правовой форм сторон, состава и видов работ. </a:t>
            </a:r>
          </a:p>
          <a:p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Эксперты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Ассоциации НСИ 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старались обеспечить:</a:t>
            </a:r>
          </a:p>
          <a:p>
            <a:pPr marL="714375" indent="-3524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аланс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между интересами изыскателей и государственного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заказчика;</a:t>
            </a:r>
          </a:p>
          <a:p>
            <a:pPr marL="714375" indent="-3524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онтроль за производством работ;</a:t>
            </a:r>
          </a:p>
          <a:p>
            <a:pPr marL="714375" indent="-3524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Качественные результаты изысканий;</a:t>
            </a:r>
          </a:p>
          <a:p>
            <a:pPr marL="714375" indent="-3524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Эффективное расходование бюджетных средств;</a:t>
            </a:r>
          </a:p>
          <a:p>
            <a:pPr marL="714375" indent="-3524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Соответствие положениям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44-ФЗ, 275-ФЗ «О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гособоронзаказе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»,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Градкодекса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РФ, 135-ФЗ «О защите конкуренции» и др.</a:t>
            </a:r>
            <a:endPara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045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50"/>
          <a:stretch/>
        </p:blipFill>
        <p:spPr>
          <a:xfrm>
            <a:off x="0" y="6086474"/>
            <a:ext cx="9143999" cy="771525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28" y="0"/>
            <a:ext cx="2754630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4630"/>
            <a:ext cx="1026442" cy="10264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3628" y="1257300"/>
            <a:ext cx="8639190" cy="646331"/>
          </a:xfrm>
          <a:prstGeom prst="rect">
            <a:avLst/>
          </a:prstGeom>
          <a:gradFill flip="none" rotWithShape="1">
            <a:gsLst>
              <a:gs pos="0">
                <a:srgbClr val="373B7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dirty="0" smtClean="0"/>
              <a:t>РАЗРАБОТКА НАЦИОНАЛЬНОГО СТАНДАРТА «ПРОЕКТНО-ИЗЫСКАТЕЛЬСКИЕ РАБОТЫ.</a:t>
            </a:r>
          </a:p>
          <a:p>
            <a:r>
              <a:rPr lang="ru-RU" dirty="0" smtClean="0"/>
              <a:t>МЕТОДЫ ЛАЗЕРНОГО СКАНИРОВАНИЯ»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9152" y="2132856"/>
            <a:ext cx="863919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Российском законодательстве на настоящий момент отсутствуют отраслевые нормативные документы, регламентирующие правила, методики проведения лазерного сканирования, нормативы камеральной обработки результатов работ. </a:t>
            </a:r>
          </a:p>
          <a:p>
            <a:endPara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ООО «Геопроектизыскания», при поддержке Ассоциации НСИ и Комитета ТПП РФ по предпринимательству в сфере строительства разрабатывает 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Национальный Стандарт РФ (ГОСТ Р) «Проектно-изыскательские работы. Методы лазерного сканирования».</a:t>
            </a:r>
            <a:endParaRPr lang="ru-RU" sz="1600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717116909"/>
              </p:ext>
            </p:extLst>
          </p:nvPr>
        </p:nvGraphicFramePr>
        <p:xfrm>
          <a:off x="369152" y="4077072"/>
          <a:ext cx="8218444" cy="1887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528386" y="166985"/>
            <a:ext cx="5454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373B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Заседание Комитета Торгово-промышленной палаты Российской Федерации по предпринимательству в сфере строительства</a:t>
            </a:r>
            <a:endParaRPr lang="ru-RU" sz="1400" b="1" dirty="0">
              <a:solidFill>
                <a:srgbClr val="373B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4208" y="886062"/>
            <a:ext cx="2521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73B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Липецк, </a:t>
            </a:r>
            <a:r>
              <a:rPr lang="ru-RU" sz="1200" b="1" dirty="0" smtClean="0">
                <a:solidFill>
                  <a:srgbClr val="373B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 ноября 2015 г. </a:t>
            </a:r>
            <a:endParaRPr lang="ru-RU" sz="1200" b="1" dirty="0">
              <a:solidFill>
                <a:srgbClr val="373B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377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50"/>
          <a:stretch/>
        </p:blipFill>
        <p:spPr>
          <a:xfrm>
            <a:off x="0" y="6086474"/>
            <a:ext cx="9143999" cy="771525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28" y="0"/>
            <a:ext cx="2754630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4630"/>
            <a:ext cx="1026442" cy="10264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3628" y="1257300"/>
            <a:ext cx="8621628" cy="646331"/>
          </a:xfrm>
          <a:prstGeom prst="rect">
            <a:avLst/>
          </a:prstGeom>
          <a:gradFill flip="none" rotWithShape="1">
            <a:gsLst>
              <a:gs pos="0">
                <a:srgbClr val="373B7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dirty="0" smtClean="0"/>
              <a:t>РАЗРАБОТКА НАЦИОНАЛЬНОГО СТАНДАРТА «ПРОЕКТНО-ИЗЫСКАТЕЛЬСКИЕ РАБОТЫ.</a:t>
            </a:r>
          </a:p>
          <a:p>
            <a:r>
              <a:rPr lang="ru-RU" dirty="0" smtClean="0"/>
              <a:t>МЕТОДЫ ЛАЗЕРНОГО СКАНИРОВАНИЯ»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2204864"/>
            <a:ext cx="832645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Национальный стандарт РФ призван регламентировать: 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Параметры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точности и плотности пунктов создаваемого съемочного обоснования при проведении лазерного сканирования с применением систем прямого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геопозиционирования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Параметры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выполнения лазерного сканирования в зависимости от масштаба создаваемого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ортофотоплана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и/или топографического плана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Описание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технологии, методов и программного обеспечения при обработке результатов сканирования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Методы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порядок проведения контроля получаемых материалов по полноте и точности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28386" y="166985"/>
            <a:ext cx="5454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373B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Заседание Комитета Торгово-промышленной палаты Российской Федерации по предпринимательству в сфере строительства</a:t>
            </a:r>
            <a:endParaRPr lang="ru-RU" sz="1400" b="1" dirty="0">
              <a:solidFill>
                <a:srgbClr val="373B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4208" y="886062"/>
            <a:ext cx="2521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73B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Липецк, </a:t>
            </a:r>
            <a:r>
              <a:rPr lang="ru-RU" sz="1200" b="1" dirty="0" smtClean="0">
                <a:solidFill>
                  <a:srgbClr val="373B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 ноября 2015 г. </a:t>
            </a:r>
            <a:endParaRPr lang="ru-RU" sz="1200" b="1" dirty="0">
              <a:solidFill>
                <a:srgbClr val="373B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619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50"/>
          <a:stretch/>
        </p:blipFill>
        <p:spPr>
          <a:xfrm>
            <a:off x="0" y="6086474"/>
            <a:ext cx="9143999" cy="771525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28" y="0"/>
            <a:ext cx="2754630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4630"/>
            <a:ext cx="1026442" cy="10264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3628" y="1257300"/>
            <a:ext cx="8621628" cy="646331"/>
          </a:xfrm>
          <a:prstGeom prst="rect">
            <a:avLst/>
          </a:prstGeom>
          <a:gradFill flip="none" rotWithShape="1">
            <a:gsLst>
              <a:gs pos="0">
                <a:srgbClr val="373B7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dirty="0" smtClean="0"/>
              <a:t>РАЗРАБОТКА НАЦИОНАЛЬНОГО СТАНДАРТА «ПРОЕКТНО-ИЗЫСКАТЕЛЬСКИЕ РАБОТЫ.</a:t>
            </a:r>
          </a:p>
          <a:p>
            <a:r>
              <a:rPr lang="ru-RU" dirty="0" smtClean="0"/>
              <a:t>МЕТОДЫ ЛАЗЕРНОГО СКАНИРОВАНИЯ»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2060848"/>
            <a:ext cx="832645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Введение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Национального Стандарта будет иметь существенный экономический эффект 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вследствие повышения достоверности, точности и объективности данных инженерно-геодезических изысканий и принимаемых на их основание проектных решений за счет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унификации требований к процессам и результатам работ;</a:t>
            </a:r>
          </a:p>
          <a:p>
            <a:pPr>
              <a:spcAft>
                <a:spcPts val="1200"/>
              </a:spcAft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использования инновационных методик и оборудования лазерного сканирования; </a:t>
            </a:r>
          </a:p>
          <a:p>
            <a:pPr>
              <a:spcAft>
                <a:spcPts val="1200"/>
              </a:spcAft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повышения надежности и безопасности эксплуатации объектов в связи с возрастанием качества инженерно-геодезических изысканий; </a:t>
            </a:r>
          </a:p>
          <a:p>
            <a:pPr>
              <a:spcAft>
                <a:spcPts val="1200"/>
              </a:spcAft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обеспечения преемственности вновь получаемой и ранее созданной изыскательской продукции;</a:t>
            </a:r>
          </a:p>
          <a:p>
            <a:pPr>
              <a:spcAft>
                <a:spcPts val="1200"/>
              </a:spcAft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обеспечения единого формата представления 3D данных, полностью совместимых с программным обеспечением для BIM проектирования.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28386" y="166985"/>
            <a:ext cx="5454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373B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Заседание Комитета Торгово-промышленной палаты Российской Федерации по предпринимательству в сфере строительства</a:t>
            </a:r>
            <a:endParaRPr lang="ru-RU" sz="1400" b="1" dirty="0">
              <a:solidFill>
                <a:srgbClr val="373B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4208" y="886062"/>
            <a:ext cx="2521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73B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Липецк, </a:t>
            </a:r>
            <a:r>
              <a:rPr lang="ru-RU" sz="1200" b="1" dirty="0" smtClean="0">
                <a:solidFill>
                  <a:srgbClr val="373B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 ноября 2015 г. </a:t>
            </a:r>
            <a:endParaRPr lang="ru-RU" sz="1200" b="1" dirty="0">
              <a:solidFill>
                <a:srgbClr val="373B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905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1015</Words>
  <Application>Microsoft Office PowerPoint</Application>
  <PresentationFormat>Экран (4:3)</PresentationFormat>
  <Paragraphs>122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Кузьменко Кирилл Валерьевич</dc:creator>
  <cp:lastModifiedBy>Кузьменко Кирилл Валерьевич</cp:lastModifiedBy>
  <cp:revision>23</cp:revision>
  <dcterms:created xsi:type="dcterms:W3CDTF">2015-11-16T08:19:16Z</dcterms:created>
  <dcterms:modified xsi:type="dcterms:W3CDTF">2015-11-16T13:08:01Z</dcterms:modified>
</cp:coreProperties>
</file>